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7"/>
  </p:notesMasterIdLst>
  <p:sldIdLst>
    <p:sldId id="368" r:id="rId2"/>
    <p:sldId id="308" r:id="rId3"/>
    <p:sldId id="327" r:id="rId4"/>
    <p:sldId id="386" r:id="rId5"/>
    <p:sldId id="387" r:id="rId6"/>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489"/>
    <a:srgbClr val="FFFF89"/>
    <a:srgbClr val="FFFFBD"/>
    <a:srgbClr val="FF00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13"/>
    <p:restoredTop sz="94915"/>
  </p:normalViewPr>
  <p:slideViewPr>
    <p:cSldViewPr snapToGrid="0">
      <p:cViewPr varScale="1">
        <p:scale>
          <a:sx n="230" d="100"/>
          <a:sy n="230" d="100"/>
        </p:scale>
        <p:origin x="344" y="4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7FF27B-557D-334F-8D5E-B327C5A298E9}" type="datetimeFigureOut">
              <a:rPr lang="en-AU" smtClean="0"/>
              <a:t>10/10/2025</a:t>
            </a:fld>
            <a:endParaRPr lang="en-AU" dirty="0"/>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05C736-FAD4-1E4D-89A5-433D4AA2963B}" type="slidenum">
              <a:rPr lang="en-AU" smtClean="0"/>
              <a:t>‹#›</a:t>
            </a:fld>
            <a:endParaRPr lang="en-AU" dirty="0"/>
          </a:p>
        </p:txBody>
      </p:sp>
    </p:spTree>
    <p:extLst>
      <p:ext uri="{BB962C8B-B14F-4D97-AF65-F5344CB8AC3E}">
        <p14:creationId xmlns:p14="http://schemas.microsoft.com/office/powerpoint/2010/main" val="113783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27804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6005964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59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a:prstGeom prst="rect">
            <a:avLst/>
          </a:prstGeom>
        </p:spPr>
        <p:txBody>
          <a:bodyPr anchor="b">
            <a:normAutofit/>
          </a:bodyPr>
          <a:lstStyle>
            <a:lvl1pPr algn="ctr">
              <a:defRPr sz="2400" baseline="0">
                <a:latin typeface="Times New Roman" panose="02020603050405020304" pitchFamily="18"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baseline="0">
                <a:latin typeface="Times New Roman" panose="020206030504050203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10/10/25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933687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10/10/25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72992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a:prstGeom prst="rect">
            <a:avLst/>
          </a:prstGeo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10/10/25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7995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10/10/25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79141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424782"/>
            <a:ext cx="7886700" cy="2377281"/>
          </a:xfrm>
          <a:prstGeom prst="rect">
            <a:avLst/>
          </a:prstGeo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623887" y="3824553"/>
            <a:ext cx="7886700" cy="1250156"/>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4E6CF7E-C746-084D-BF17-6C523B0D2ACF}" type="datetimeFigureOut">
              <a:rPr lang="en-US" smtClean="0"/>
              <a:t>10/10/25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35309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4E6CF7E-C746-084D-BF17-6C523B0D2ACF}" type="datetimeFigureOut">
              <a:rPr lang="en-US" smtClean="0"/>
              <a:t>10/10/25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369116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a:prstGeom prst="rect">
            <a:avLst/>
          </a:prstGeo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4E6CF7E-C746-084D-BF17-6C523B0D2ACF}" type="datetimeFigureOut">
              <a:rPr lang="en-US" smtClean="0"/>
              <a:t>10/10/25</a:t>
            </a:fld>
            <a:endParaRPr lang="en-US" dirty="0"/>
          </a:p>
        </p:txBody>
      </p:sp>
      <p:sp>
        <p:nvSpPr>
          <p:cNvPr id="8" name="Footer Placeholder 7"/>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66467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4E6CF7E-C746-084D-BF17-6C523B0D2ACF}" type="datetimeFigureOut">
              <a:rPr lang="en-US" smtClean="0"/>
              <a:t>10/10/25</a:t>
            </a:fld>
            <a:endParaRPr lang="en-US" dirty="0"/>
          </a:p>
        </p:txBody>
      </p:sp>
      <p:sp>
        <p:nvSpPr>
          <p:cNvPr id="4" name="Footer Placeholder 3"/>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86615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E6CF7E-C746-084D-BF17-6C523B0D2ACF}" type="datetimeFigureOut">
              <a:rPr lang="en-US" smtClean="0"/>
              <a:t>10/10/25</a:t>
            </a:fld>
            <a:endParaRPr lang="en-US" dirty="0"/>
          </a:p>
        </p:txBody>
      </p:sp>
      <p:sp>
        <p:nvSpPr>
          <p:cNvPr id="3" name="Footer Placeholder 2"/>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528716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10/10/25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127429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dirty="0"/>
              <a:t>Click icon to add picture</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10/10/25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871510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5450" y="606954"/>
            <a:ext cx="7886700" cy="362611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b="0" i="0">
                <a:solidFill>
                  <a:schemeClr val="tx1">
                    <a:tint val="82000"/>
                  </a:schemeClr>
                </a:solidFill>
                <a:latin typeface="Times New Roman" panose="02020603050405020304" pitchFamily="18" charset="0"/>
              </a:defRPr>
            </a:lvl1pPr>
          </a:lstStyle>
          <a:p>
            <a:fld id="{D4E6CF7E-C746-084D-BF17-6C523B0D2ACF}" type="datetimeFigureOut">
              <a:rPr lang="en-US" smtClean="0"/>
              <a:pPr/>
              <a:t>10/10/25</a:t>
            </a:fld>
            <a:endParaRPr lang="en-US" dirty="0"/>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b="0" i="0">
                <a:solidFill>
                  <a:schemeClr val="tx1">
                    <a:tint val="82000"/>
                  </a:schemeClr>
                </a:solidFill>
                <a:latin typeface="Times New Roman" panose="02020603050405020304" pitchFamily="18" charset="0"/>
              </a:defRPr>
            </a:lvl1pPr>
          </a:lstStyle>
          <a:p>
            <a:fld id="{32A23974-83D8-7045-B8FB-83D6C4E40E34}" type="slidenum">
              <a:rPr lang="en-US" smtClean="0"/>
              <a:pPr/>
              <a:t>‹#›</a:t>
            </a:fld>
            <a:endParaRPr lang="en-US" dirty="0"/>
          </a:p>
        </p:txBody>
      </p:sp>
    </p:spTree>
    <p:extLst>
      <p:ext uri="{BB962C8B-B14F-4D97-AF65-F5344CB8AC3E}">
        <p14:creationId xmlns:p14="http://schemas.microsoft.com/office/powerpoint/2010/main" val="1447037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b="0" i="0" kern="1200">
          <a:solidFill>
            <a:schemeClr val="tx1"/>
          </a:solidFill>
          <a:latin typeface="Times New Roman" panose="02020603050405020304" pitchFamily="18"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3E145E-7437-5592-0FFF-32B24FCB537F}"/>
              </a:ext>
            </a:extLst>
          </p:cNvPr>
          <p:cNvSpPr txBox="1">
            <a:spLocks noChangeArrowheads="1"/>
          </p:cNvSpPr>
          <p:nvPr/>
        </p:nvSpPr>
        <p:spPr bwMode="auto">
          <a:xfrm>
            <a:off x="0" y="82163"/>
            <a:ext cx="9144000" cy="51125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rPr>
              <a:t>Hebrews 12:18-29</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Times New Roman" panose="02020603050405020304"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800" b="0" i="1" u="none" strike="noStrike" kern="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(English Standard Version)</a:t>
            </a: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2 Slides</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35944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5373459"/>
          </a:xfrm>
          <a:prstGeom prst="rect">
            <a:avLst/>
          </a:prstGeom>
          <a:noFill/>
          <a:ln w="9525">
            <a:noFill/>
            <a:miter lim="800000"/>
            <a:headEnd/>
            <a:tailEnd/>
          </a:ln>
        </p:spPr>
        <p:txBody>
          <a:bodyPr wrap="square">
            <a:prstTxWarp prst="textNoShape">
              <a:avLst/>
            </a:prstTxWarp>
            <a:spAutoFit/>
          </a:bodyPr>
          <a:lstStyle/>
          <a:p>
            <a:pPr marL="0" marR="0" lvl="0" indent="152400" algn="l" defTabSz="457200" rtl="0" eaLnBrk="1" fontAlgn="auto" latinLnBrk="0" hangingPunct="1">
              <a:lnSpc>
                <a:spcPct val="115000"/>
              </a:lnSpc>
              <a:spcBef>
                <a:spcPts val="0"/>
              </a:spcBef>
              <a:spcAft>
                <a:spcPts val="1000"/>
              </a:spcAft>
              <a:buClrTx/>
              <a:buSzTx/>
              <a:buFontTx/>
              <a:buNone/>
              <a:tabLst/>
              <a:defRPr/>
            </a:pPr>
            <a:r>
              <a:rPr lang="en-AU" sz="2500" b="1" baseline="30000" dirty="0">
                <a:solidFill>
                  <a:srgbClr val="FFFFFF"/>
                </a:solidFill>
                <a:effectLst/>
                <a:latin typeface="Times New Roman" panose="02020603050405020304" pitchFamily="18" charset="0"/>
                <a:ea typeface="Times New Roman" panose="02020603050405020304" pitchFamily="18" charset="0"/>
              </a:rPr>
              <a:t>18 </a:t>
            </a:r>
            <a:r>
              <a:rPr lang="en-AU" sz="2500" dirty="0">
                <a:solidFill>
                  <a:srgbClr val="FFFFFF"/>
                </a:solidFill>
                <a:effectLst/>
                <a:latin typeface="Times New Roman" panose="02020603050405020304" pitchFamily="18" charset="0"/>
                <a:ea typeface="Times New Roman" panose="02020603050405020304" pitchFamily="18" charset="0"/>
              </a:rPr>
              <a:t>For you have not come to what may be touched, a blazing fire and darkness and gloom and a tempest </a:t>
            </a:r>
            <a:r>
              <a:rPr lang="en-AU" sz="2500" b="1" baseline="30000" dirty="0">
                <a:solidFill>
                  <a:srgbClr val="FFFFFF"/>
                </a:solidFill>
                <a:effectLst/>
                <a:latin typeface="Times New Roman" panose="02020603050405020304" pitchFamily="18" charset="0"/>
                <a:ea typeface="Times New Roman" panose="02020603050405020304" pitchFamily="18" charset="0"/>
              </a:rPr>
              <a:t>19 </a:t>
            </a:r>
            <a:r>
              <a:rPr lang="en-AU" sz="2500" dirty="0">
                <a:solidFill>
                  <a:srgbClr val="FFFFFF"/>
                </a:solidFill>
                <a:effectLst/>
                <a:latin typeface="Times New Roman" panose="02020603050405020304" pitchFamily="18" charset="0"/>
                <a:ea typeface="Times New Roman" panose="02020603050405020304" pitchFamily="18" charset="0"/>
              </a:rPr>
              <a:t>and the sound of a trumpet and a voice whose words made the hearers beg that no further messages be spoken to them.  </a:t>
            </a:r>
            <a:r>
              <a:rPr lang="en-AU" sz="2500" b="1" baseline="30000" dirty="0">
                <a:solidFill>
                  <a:srgbClr val="FFFFFF"/>
                </a:solidFill>
                <a:effectLst/>
                <a:latin typeface="Times New Roman" panose="02020603050405020304" pitchFamily="18" charset="0"/>
                <a:ea typeface="Times New Roman" panose="02020603050405020304" pitchFamily="18" charset="0"/>
              </a:rPr>
              <a:t>20 </a:t>
            </a:r>
            <a:r>
              <a:rPr lang="en-AU" sz="2500" dirty="0">
                <a:solidFill>
                  <a:srgbClr val="FFFFFF"/>
                </a:solidFill>
                <a:effectLst/>
                <a:latin typeface="Times New Roman" panose="02020603050405020304" pitchFamily="18" charset="0"/>
                <a:ea typeface="Times New Roman" panose="02020603050405020304" pitchFamily="18" charset="0"/>
              </a:rPr>
              <a:t>For they could not endure the order that was given, “If even a beast touches the mountain, it shall be stoned.” </a:t>
            </a:r>
            <a:r>
              <a:rPr lang="en-AU" sz="2500" b="1" baseline="30000" dirty="0">
                <a:solidFill>
                  <a:srgbClr val="FFFFFF"/>
                </a:solidFill>
                <a:effectLst/>
                <a:latin typeface="Times New Roman" panose="02020603050405020304" pitchFamily="18" charset="0"/>
                <a:ea typeface="Times New Roman" panose="02020603050405020304" pitchFamily="18" charset="0"/>
              </a:rPr>
              <a:t>21 </a:t>
            </a:r>
            <a:r>
              <a:rPr lang="en-AU" sz="2500" dirty="0">
                <a:solidFill>
                  <a:srgbClr val="FFFFFF"/>
                </a:solidFill>
                <a:effectLst/>
                <a:latin typeface="Times New Roman" panose="02020603050405020304" pitchFamily="18" charset="0"/>
                <a:ea typeface="Times New Roman" panose="02020603050405020304" pitchFamily="18" charset="0"/>
              </a:rPr>
              <a:t>Indeed, so terrifying was the sight that Moses said, “I tremble with fear.” </a:t>
            </a:r>
            <a:r>
              <a:rPr lang="en-AU" sz="2500" b="1" baseline="30000" dirty="0">
                <a:solidFill>
                  <a:srgbClr val="FFFFFF"/>
                </a:solidFill>
                <a:effectLst/>
                <a:latin typeface="Times New Roman" panose="02020603050405020304" pitchFamily="18" charset="0"/>
                <a:ea typeface="Times New Roman" panose="02020603050405020304" pitchFamily="18" charset="0"/>
              </a:rPr>
              <a:t>22 </a:t>
            </a:r>
            <a:r>
              <a:rPr lang="en-AU" sz="2500" dirty="0">
                <a:solidFill>
                  <a:srgbClr val="FFFFFF"/>
                </a:solidFill>
                <a:effectLst/>
                <a:latin typeface="Times New Roman" panose="02020603050405020304" pitchFamily="18" charset="0"/>
                <a:ea typeface="Times New Roman" panose="02020603050405020304" pitchFamily="18" charset="0"/>
              </a:rPr>
              <a:t>But you have come to Mount Zion and to the city of the living God, the heavenly Jerusalem, and to innumerable angels in festal gathering, </a:t>
            </a:r>
            <a:r>
              <a:rPr lang="en-AU" sz="2500" b="1" baseline="30000" dirty="0">
                <a:solidFill>
                  <a:srgbClr val="FFFFFF"/>
                </a:solidFill>
                <a:effectLst/>
                <a:latin typeface="Times New Roman" panose="02020603050405020304" pitchFamily="18" charset="0"/>
                <a:ea typeface="Times New Roman" panose="02020603050405020304" pitchFamily="18" charset="0"/>
              </a:rPr>
              <a:t>23 </a:t>
            </a:r>
            <a:r>
              <a:rPr lang="en-AU" sz="2500" dirty="0">
                <a:solidFill>
                  <a:srgbClr val="FFFFFF"/>
                </a:solidFill>
                <a:effectLst/>
                <a:latin typeface="Times New Roman" panose="02020603050405020304" pitchFamily="18" charset="0"/>
                <a:ea typeface="Times New Roman" panose="02020603050405020304" pitchFamily="18" charset="0"/>
              </a:rPr>
              <a:t>and to the assembly of the firstborn who are enrolled in heaven, and to God, the judge of all, and to the spirits of the righteous made perfect, </a:t>
            </a:r>
            <a:r>
              <a:rPr lang="en-AU" sz="2500" b="1" baseline="30000" dirty="0">
                <a:solidFill>
                  <a:srgbClr val="FFFFFF"/>
                </a:solidFill>
                <a:effectLst/>
                <a:latin typeface="Times New Roman" panose="02020603050405020304" pitchFamily="18" charset="0"/>
                <a:ea typeface="Times New Roman" panose="02020603050405020304" pitchFamily="18" charset="0"/>
              </a:rPr>
              <a:t>24 </a:t>
            </a:r>
            <a:r>
              <a:rPr lang="en-AU" sz="2500" dirty="0">
                <a:solidFill>
                  <a:srgbClr val="FFFFFF"/>
                </a:solidFill>
                <a:effectLst/>
                <a:latin typeface="Times New Roman" panose="02020603050405020304" pitchFamily="18" charset="0"/>
                <a:ea typeface="Times New Roman" panose="02020603050405020304" pitchFamily="18" charset="0"/>
              </a:rPr>
              <a:t>and to Jesus, the mediator of a new covenant, and to the sprinkled blood that speaks a better word than the blood of Abel. </a:t>
            </a:r>
            <a:endParaRPr kumimoji="0" lang="en-AU" sz="25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endParaRPr>
          </a:p>
        </p:txBody>
      </p:sp>
    </p:spTree>
    <p:extLst>
      <p:ext uri="{BB962C8B-B14F-4D97-AF65-F5344CB8AC3E}">
        <p14:creationId xmlns:p14="http://schemas.microsoft.com/office/powerpoint/2010/main" val="1292981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6F45737-43D4-72B1-4962-7C0DD76E204D}"/>
            </a:ext>
          </a:extLst>
        </p:cNvPr>
        <p:cNvGrpSpPr/>
        <p:nvPr/>
      </p:nvGrpSpPr>
      <p:grpSpPr>
        <a:xfrm>
          <a:off x="0" y="0"/>
          <a:ext cx="0" cy="0"/>
          <a:chOff x="0" y="0"/>
          <a:chExt cx="0" cy="0"/>
        </a:xfrm>
      </p:grpSpPr>
      <p:sp>
        <p:nvSpPr>
          <p:cNvPr id="5" name="Text Box 4">
            <a:extLst>
              <a:ext uri="{FF2B5EF4-FFF2-40B4-BE49-F238E27FC236}">
                <a16:creationId xmlns:a16="http://schemas.microsoft.com/office/drawing/2014/main" id="{50FA8CF2-3122-FCFE-A0C2-95328C812FD2}"/>
              </a:ext>
            </a:extLst>
          </p:cNvPr>
          <p:cNvSpPr txBox="1">
            <a:spLocks noChangeArrowheads="1"/>
          </p:cNvSpPr>
          <p:nvPr/>
        </p:nvSpPr>
        <p:spPr bwMode="auto">
          <a:xfrm>
            <a:off x="22444" y="0"/>
            <a:ext cx="9144000" cy="5124544"/>
          </a:xfrm>
          <a:prstGeom prst="rect">
            <a:avLst/>
          </a:prstGeom>
          <a:noFill/>
          <a:ln w="9525">
            <a:noFill/>
            <a:miter lim="800000"/>
            <a:headEnd/>
            <a:tailEnd/>
          </a:ln>
        </p:spPr>
        <p:txBody>
          <a:bodyPr wrap="square">
            <a:prstTxWarp prst="textNoShape">
              <a:avLst/>
            </a:prstTxWarp>
            <a:spAutoFit/>
          </a:bodyPr>
          <a:lstStyle/>
          <a:p>
            <a:pPr lvl="0">
              <a:lnSpc>
                <a:spcPct val="115000"/>
              </a:lnSpc>
              <a:spcAft>
                <a:spcPts val="1000"/>
              </a:spcAft>
              <a:defRPr/>
            </a:pPr>
            <a:r>
              <a:rPr lang="en-AU" sz="2600" b="1" baseline="30000" dirty="0">
                <a:solidFill>
                  <a:srgbClr val="FFFFFF"/>
                </a:solidFill>
                <a:effectLst/>
                <a:latin typeface="Times New Roman" panose="02020603050405020304" pitchFamily="18" charset="0"/>
                <a:ea typeface="Times New Roman" panose="02020603050405020304" pitchFamily="18" charset="0"/>
              </a:rPr>
              <a:t>25 </a:t>
            </a:r>
            <a:r>
              <a:rPr lang="en-AU" sz="2600" dirty="0">
                <a:solidFill>
                  <a:srgbClr val="FFFFFF"/>
                </a:solidFill>
                <a:effectLst/>
                <a:latin typeface="Times New Roman" panose="02020603050405020304" pitchFamily="18" charset="0"/>
                <a:ea typeface="Times New Roman" panose="02020603050405020304" pitchFamily="18" charset="0"/>
              </a:rPr>
              <a:t>See that you do not refuse him who is speaking.  For if they did not escape when they refused him who warned them on earth, much less will we escape if we reject him who warns from heaven.  </a:t>
            </a:r>
            <a:r>
              <a:rPr lang="en-AU" sz="2600" b="1" baseline="30000" dirty="0">
                <a:solidFill>
                  <a:srgbClr val="FFFFFF"/>
                </a:solidFill>
                <a:effectLst/>
                <a:latin typeface="Times New Roman" panose="02020603050405020304" pitchFamily="18" charset="0"/>
                <a:ea typeface="Times New Roman" panose="02020603050405020304" pitchFamily="18" charset="0"/>
              </a:rPr>
              <a:t>26 </a:t>
            </a:r>
            <a:r>
              <a:rPr lang="en-AU" sz="2600" dirty="0">
                <a:solidFill>
                  <a:srgbClr val="FFFFFF"/>
                </a:solidFill>
                <a:effectLst/>
                <a:latin typeface="Times New Roman" panose="02020603050405020304" pitchFamily="18" charset="0"/>
                <a:ea typeface="Times New Roman" panose="02020603050405020304" pitchFamily="18" charset="0"/>
              </a:rPr>
              <a:t>At that time his voice shook the earth, but now he has promised, “Yet once more I will shake not only the earth but also the heavens.” </a:t>
            </a:r>
            <a:r>
              <a:rPr lang="en-AU" sz="2600" b="1" baseline="30000" dirty="0">
                <a:solidFill>
                  <a:srgbClr val="FFFFFF"/>
                </a:solidFill>
                <a:effectLst/>
                <a:latin typeface="Times New Roman" panose="02020603050405020304" pitchFamily="18" charset="0"/>
                <a:ea typeface="Times New Roman" panose="02020603050405020304" pitchFamily="18" charset="0"/>
              </a:rPr>
              <a:t>27 </a:t>
            </a:r>
            <a:r>
              <a:rPr lang="en-AU" sz="2600" dirty="0">
                <a:solidFill>
                  <a:srgbClr val="FFFFFF"/>
                </a:solidFill>
                <a:effectLst/>
                <a:latin typeface="Times New Roman" panose="02020603050405020304" pitchFamily="18" charset="0"/>
                <a:ea typeface="Times New Roman" panose="02020603050405020304" pitchFamily="18" charset="0"/>
              </a:rPr>
              <a:t>This phrase, “Yet once more,” indicates the removal of things that are shaken—that is, things that have been made—in order that the things that cannot be shaken may remain.  </a:t>
            </a:r>
            <a:r>
              <a:rPr lang="en-AU" sz="2600" b="1" baseline="30000" dirty="0">
                <a:solidFill>
                  <a:srgbClr val="FFFFFF"/>
                </a:solidFill>
                <a:effectLst/>
                <a:latin typeface="Times New Roman" panose="02020603050405020304" pitchFamily="18" charset="0"/>
                <a:ea typeface="Times New Roman" panose="02020603050405020304" pitchFamily="18" charset="0"/>
              </a:rPr>
              <a:t>28 </a:t>
            </a:r>
            <a:r>
              <a:rPr lang="en-AU" sz="2600" dirty="0">
                <a:solidFill>
                  <a:srgbClr val="FFFFFF"/>
                </a:solidFill>
                <a:effectLst/>
                <a:latin typeface="Times New Roman" panose="02020603050405020304" pitchFamily="18" charset="0"/>
                <a:ea typeface="Times New Roman" panose="02020603050405020304" pitchFamily="18" charset="0"/>
              </a:rPr>
              <a:t>Therefore let us be grateful for receiving a kingdom that cannot be shaken, and thus let us offer to God acceptable worship, with reverence and awe, </a:t>
            </a:r>
            <a:r>
              <a:rPr lang="en-AU" sz="2600" b="1" baseline="30000" dirty="0">
                <a:solidFill>
                  <a:srgbClr val="FFFFFF"/>
                </a:solidFill>
                <a:effectLst/>
                <a:latin typeface="Times New Roman" panose="02020603050405020304" pitchFamily="18" charset="0"/>
                <a:ea typeface="Times New Roman" panose="02020603050405020304" pitchFamily="18" charset="0"/>
              </a:rPr>
              <a:t>29 </a:t>
            </a:r>
            <a:r>
              <a:rPr lang="en-AU" sz="2600" dirty="0">
                <a:solidFill>
                  <a:srgbClr val="FFFFFF"/>
                </a:solidFill>
                <a:effectLst/>
                <a:latin typeface="Times New Roman" panose="02020603050405020304" pitchFamily="18" charset="0"/>
                <a:ea typeface="Times New Roman" panose="02020603050405020304" pitchFamily="18" charset="0"/>
              </a:rPr>
              <a:t>for our God is a consuming fire. </a:t>
            </a:r>
            <a:endParaRPr kumimoji="0" lang="en-AU" sz="26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mn-cs"/>
            </a:endParaRPr>
          </a:p>
        </p:txBody>
      </p:sp>
    </p:spTree>
    <p:extLst>
      <p:ext uri="{BB962C8B-B14F-4D97-AF65-F5344CB8AC3E}">
        <p14:creationId xmlns:p14="http://schemas.microsoft.com/office/powerpoint/2010/main" val="2547266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1867942" y="-31294"/>
            <a:ext cx="4194687" cy="400110"/>
          </a:xfrm>
          <a:prstGeom prst="rect">
            <a:avLst/>
          </a:prstGeom>
          <a:noFill/>
        </p:spPr>
        <p:txBody>
          <a:bodyPr wrap="square" rtlCol="0">
            <a:spAutoFit/>
          </a:bodyPr>
          <a:lstStyle/>
          <a:p>
            <a:pPr lvl="0">
              <a:defRPr/>
            </a:pPr>
            <a:r>
              <a:rPr lang="en-AU" sz="2000" dirty="0">
                <a:solidFill>
                  <a:srgbClr val="FFFF00"/>
                </a:solidFill>
                <a:latin typeface="Times New Roman" panose="02020603050405020304" pitchFamily="18" charset="0"/>
                <a:cs typeface="Times New Roman" panose="02020603050405020304" pitchFamily="18" charset="0"/>
              </a:rPr>
              <a:t>2 mountains;  2 peoples;  2 covenants</a:t>
            </a:r>
            <a:endParaRPr lang="en-AU" sz="2000" dirty="0">
              <a:solidFill>
                <a:srgbClr val="FFFF00"/>
              </a:solidFill>
              <a:cs typeface="Times New Roman" panose="02020603050405020304" pitchFamily="18" charset="0"/>
            </a:endParaRPr>
          </a:p>
        </p:txBody>
      </p:sp>
      <p:sp>
        <p:nvSpPr>
          <p:cNvPr id="8" name="TextBox 7">
            <a:extLst>
              <a:ext uri="{FF2B5EF4-FFF2-40B4-BE49-F238E27FC236}">
                <a16:creationId xmlns:a16="http://schemas.microsoft.com/office/drawing/2014/main" id="{E27D5B19-7660-5827-0C43-8BE21B69EAC6}"/>
              </a:ext>
            </a:extLst>
          </p:cNvPr>
          <p:cNvSpPr txBox="1"/>
          <p:nvPr/>
        </p:nvSpPr>
        <p:spPr>
          <a:xfrm>
            <a:off x="0" y="285185"/>
            <a:ext cx="8091055"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1.  The Temporary Physical Status  </a:t>
            </a:r>
            <a:r>
              <a:rPr kumimoji="0" lang="en-AU" u="sng"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Vs</a:t>
            </a: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  The Eternal State</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0" name="TextBox 9">
            <a:extLst>
              <a:ext uri="{FF2B5EF4-FFF2-40B4-BE49-F238E27FC236}">
                <a16:creationId xmlns:a16="http://schemas.microsoft.com/office/drawing/2014/main" id="{90A22114-52BA-9EC2-EAAA-1474803FE15D}"/>
              </a:ext>
            </a:extLst>
          </p:cNvPr>
          <p:cNvSpPr txBox="1"/>
          <p:nvPr/>
        </p:nvSpPr>
        <p:spPr>
          <a:xfrm>
            <a:off x="5784574" y="15389"/>
            <a:ext cx="3126670"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But the Same Loving God</a:t>
            </a:r>
          </a:p>
        </p:txBody>
      </p:sp>
      <p:sp>
        <p:nvSpPr>
          <p:cNvPr id="20" name="TextBox 19">
            <a:extLst>
              <a:ext uri="{FF2B5EF4-FFF2-40B4-BE49-F238E27FC236}">
                <a16:creationId xmlns:a16="http://schemas.microsoft.com/office/drawing/2014/main" id="{F6A66B2F-4C74-53DA-B968-E5CE0D7D48B5}"/>
              </a:ext>
            </a:extLst>
          </p:cNvPr>
          <p:cNvSpPr txBox="1"/>
          <p:nvPr/>
        </p:nvSpPr>
        <p:spPr>
          <a:xfrm>
            <a:off x="357808" y="4285634"/>
            <a:ext cx="8428383" cy="1429366"/>
          </a:xfrm>
          <a:prstGeom prst="rect">
            <a:avLst/>
          </a:prstGeom>
          <a:solidFill>
            <a:schemeClr val="bg1"/>
          </a:solidFill>
        </p:spPr>
        <p:txBody>
          <a:bodyPr wrap="square" rtlCol="0">
            <a:spAutoFit/>
          </a:bodyPr>
          <a:lstStyle/>
          <a:p>
            <a:pPr indent="152400">
              <a:lnSpc>
                <a:spcPct val="110000"/>
              </a:lnSpc>
              <a:buNone/>
            </a:pPr>
            <a:r>
              <a:rPr lang="en-AU" sz="16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22 </a:t>
            </a:r>
            <a:r>
              <a:rPr lang="en-AU" sz="16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But you have come to Mount Zion and to the city of the living God, the heavenly Jerusalem, and to innumerable angels in festal gathering, </a:t>
            </a:r>
            <a:r>
              <a:rPr lang="en-AU" sz="16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23 </a:t>
            </a:r>
            <a:r>
              <a:rPr lang="en-AU" sz="16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and to the assembly of the firstborn who are enrolled in heaven, and to God, the judge of all, and to the spirits of the righteous made perfect, </a:t>
            </a:r>
            <a:r>
              <a:rPr lang="en-AU" sz="16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24 </a:t>
            </a:r>
            <a:r>
              <a:rPr lang="en-AU" sz="16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and to Jesus, the mediator of a new covenant, and to the sprinkled blood that speaks a better word than the blood of Abel.</a:t>
            </a:r>
            <a:r>
              <a:rPr lang="en-AU" sz="1600" dirty="0">
                <a:effectLst/>
              </a:rPr>
              <a:t> </a:t>
            </a:r>
            <a:endParaRPr lang="en-AU" sz="1600" dirty="0">
              <a:latin typeface="Times New Roman" panose="02020603050405020304" pitchFamily="18" charset="0"/>
              <a:ea typeface="Times New Roman" panose="02020603050405020304" pitchFamily="18" charset="0"/>
            </a:endParaRPr>
          </a:p>
        </p:txBody>
      </p:sp>
      <p:sp>
        <p:nvSpPr>
          <p:cNvPr id="2" name="TextBox 1">
            <a:extLst>
              <a:ext uri="{FF2B5EF4-FFF2-40B4-BE49-F238E27FC236}">
                <a16:creationId xmlns:a16="http://schemas.microsoft.com/office/drawing/2014/main" id="{2314EB0B-A922-D4B3-42F5-FFFDC74D80C7}"/>
              </a:ext>
            </a:extLst>
          </p:cNvPr>
          <p:cNvSpPr txBox="1"/>
          <p:nvPr/>
        </p:nvSpPr>
        <p:spPr>
          <a:xfrm>
            <a:off x="437322" y="548138"/>
            <a:ext cx="8706678"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Old Covenant was given at Mt Sinai.  A </a:t>
            </a:r>
            <a:r>
              <a:rPr lang="en-AU" u="sng" dirty="0">
                <a:solidFill>
                  <a:prstClr val="white"/>
                </a:solidFill>
                <a:latin typeface="Times New Roman" panose="02020603050405020304" pitchFamily="18" charset="0"/>
                <a:cs typeface="Times New Roman" panose="02020603050405020304" pitchFamily="18" charset="0"/>
              </a:rPr>
              <a:t>physical</a:t>
            </a:r>
            <a:r>
              <a:rPr lang="en-AU" dirty="0">
                <a:solidFill>
                  <a:prstClr val="white"/>
                </a:solidFill>
                <a:latin typeface="Times New Roman" panose="02020603050405020304" pitchFamily="18" charset="0"/>
                <a:cs typeface="Times New Roman" panose="02020603050405020304" pitchFamily="18" charset="0"/>
              </a:rPr>
              <a:t> experience that caused terror.</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Our experience of coming to know God, is by FAITH.</a:t>
            </a:r>
          </a:p>
        </p:txBody>
      </p:sp>
      <p:sp>
        <p:nvSpPr>
          <p:cNvPr id="7" name="TextBox 6">
            <a:extLst>
              <a:ext uri="{FF2B5EF4-FFF2-40B4-BE49-F238E27FC236}">
                <a16:creationId xmlns:a16="http://schemas.microsoft.com/office/drawing/2014/main" id="{03481BC0-5BD3-3D04-E016-07838A6E2AE3}"/>
              </a:ext>
            </a:extLst>
          </p:cNvPr>
          <p:cNvSpPr txBox="1"/>
          <p:nvPr/>
        </p:nvSpPr>
        <p:spPr>
          <a:xfrm>
            <a:off x="1232453" y="1194469"/>
            <a:ext cx="7568480" cy="646331"/>
          </a:xfrm>
          <a:prstGeom prst="rect">
            <a:avLst/>
          </a:prstGeom>
          <a:noFill/>
          <a:ln w="15875">
            <a:solidFill>
              <a:schemeClr val="bg1"/>
            </a:solidFill>
          </a:ln>
        </p:spPr>
        <p:txBody>
          <a:bodyPr wrap="square" rtlCol="0">
            <a:spAutoFit/>
          </a:bodyPr>
          <a:lstStyle/>
          <a:p>
            <a:pPr lvl="0" algn="ctr">
              <a:defRPr/>
            </a:pPr>
            <a:r>
              <a:rPr lang="en-AU" dirty="0">
                <a:solidFill>
                  <a:prstClr val="white"/>
                </a:solidFill>
                <a:latin typeface="Times New Roman" panose="02020603050405020304" pitchFamily="18" charset="0"/>
                <a:cs typeface="Times New Roman" panose="02020603050405020304" pitchFamily="18" charset="0"/>
              </a:rPr>
              <a:t>Physical “Signs” and “Wonders” are not the key to faith </a:t>
            </a:r>
            <a:r>
              <a:rPr lang="en-AU" u="sng" dirty="0">
                <a:solidFill>
                  <a:prstClr val="white"/>
                </a:solidFill>
                <a:latin typeface="Times New Roman" panose="02020603050405020304" pitchFamily="18" charset="0"/>
                <a:cs typeface="Times New Roman" panose="02020603050405020304" pitchFamily="18" charset="0"/>
              </a:rPr>
              <a:t>or</a:t>
            </a:r>
            <a:r>
              <a:rPr lang="en-AU" dirty="0">
                <a:solidFill>
                  <a:prstClr val="white"/>
                </a:solidFill>
                <a:latin typeface="Times New Roman" panose="02020603050405020304" pitchFamily="18" charset="0"/>
                <a:cs typeface="Times New Roman" panose="02020603050405020304" pitchFamily="18" charset="0"/>
              </a:rPr>
              <a:t> faithfulness.</a:t>
            </a:r>
          </a:p>
          <a:p>
            <a:pPr lvl="0" algn="ctr">
              <a:defRPr/>
            </a:pPr>
            <a:r>
              <a:rPr lang="en-AU" dirty="0">
                <a:solidFill>
                  <a:prstClr val="white"/>
                </a:solidFill>
                <a:latin typeface="Times New Roman" panose="02020603050405020304" pitchFamily="18" charset="0"/>
                <a:cs typeface="Times New Roman" panose="02020603050405020304" pitchFamily="18" charset="0"/>
              </a:rPr>
              <a:t>Believing that Jesus can do a miracle may not translate to a life-changing faith.</a:t>
            </a:r>
          </a:p>
        </p:txBody>
      </p:sp>
      <p:sp>
        <p:nvSpPr>
          <p:cNvPr id="18" name="TextBox 17">
            <a:extLst>
              <a:ext uri="{FF2B5EF4-FFF2-40B4-BE49-F238E27FC236}">
                <a16:creationId xmlns:a16="http://schemas.microsoft.com/office/drawing/2014/main" id="{60D11689-B4EA-00D9-FE48-C87D3DD868CC}"/>
              </a:ext>
            </a:extLst>
          </p:cNvPr>
          <p:cNvSpPr txBox="1"/>
          <p:nvPr/>
        </p:nvSpPr>
        <p:spPr>
          <a:xfrm>
            <a:off x="437322" y="1838859"/>
            <a:ext cx="8706678" cy="1477328"/>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call to faith in Jesus, is a call to that which is eternal</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When Jesus returns, God brings heaven to Earth (the heavenly Jerusalem)</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We look forward to that which does not yet exist.</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gathering of the “firstborn” – The children of God – Heirs to the Kingdom</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Only those who are enrolled/registered will enter.</a:t>
            </a:r>
          </a:p>
        </p:txBody>
      </p:sp>
      <p:sp>
        <p:nvSpPr>
          <p:cNvPr id="19" name="TextBox 18">
            <a:extLst>
              <a:ext uri="{FF2B5EF4-FFF2-40B4-BE49-F238E27FC236}">
                <a16:creationId xmlns:a16="http://schemas.microsoft.com/office/drawing/2014/main" id="{B9F2B1ED-8003-0D87-9A12-BD84A48269A5}"/>
              </a:ext>
            </a:extLst>
          </p:cNvPr>
          <p:cNvSpPr txBox="1"/>
          <p:nvPr/>
        </p:nvSpPr>
        <p:spPr>
          <a:xfrm>
            <a:off x="1073427" y="3294938"/>
            <a:ext cx="7568480" cy="923330"/>
          </a:xfrm>
          <a:prstGeom prst="rect">
            <a:avLst/>
          </a:prstGeom>
          <a:noFill/>
          <a:ln w="15875">
            <a:solidFill>
              <a:schemeClr val="bg1"/>
            </a:solidFill>
          </a:ln>
        </p:spPr>
        <p:txBody>
          <a:bodyPr wrap="square" rtlCol="0">
            <a:spAutoFit/>
          </a:bodyPr>
          <a:lstStyle/>
          <a:p>
            <a:pPr lvl="0" algn="ctr">
              <a:defRPr/>
            </a:pPr>
            <a:r>
              <a:rPr lang="en-AU" dirty="0">
                <a:solidFill>
                  <a:prstClr val="white"/>
                </a:solidFill>
                <a:latin typeface="Times New Roman" panose="02020603050405020304" pitchFamily="18" charset="0"/>
                <a:cs typeface="Times New Roman" panose="02020603050405020304" pitchFamily="18" charset="0"/>
              </a:rPr>
              <a:t>We do not fear meeting the Judge of all, for we have the righteousness of Christ.</a:t>
            </a:r>
          </a:p>
          <a:p>
            <a:pPr lvl="0" algn="ctr">
              <a:defRPr/>
            </a:pPr>
            <a:r>
              <a:rPr lang="en-AU" dirty="0">
                <a:solidFill>
                  <a:prstClr val="white"/>
                </a:solidFill>
                <a:latin typeface="Times New Roman" panose="02020603050405020304" pitchFamily="18" charset="0"/>
                <a:cs typeface="Times New Roman" panose="02020603050405020304" pitchFamily="18" charset="0"/>
              </a:rPr>
              <a:t>And on the day of His return, we will be perfected.  No longer subject to sin.</a:t>
            </a:r>
          </a:p>
          <a:p>
            <a:pPr marL="285750" lvl="0" indent="-285750" algn="r">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Blood of Jesus is able to remove every trace of sin and guilt.</a:t>
            </a:r>
          </a:p>
        </p:txBody>
      </p:sp>
    </p:spTree>
    <p:extLst>
      <p:ext uri="{BB962C8B-B14F-4D97-AF65-F5344CB8AC3E}">
        <p14:creationId xmlns:p14="http://schemas.microsoft.com/office/powerpoint/2010/main" val="2836514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xEl>
                                              <p:pRg st="1" end="1"/>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8">
                                            <p:txEl>
                                              <p:pRg st="2" end="2"/>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8">
                                            <p:txEl>
                                              <p:pRg st="3" end="3"/>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8">
                                            <p:txEl>
                                              <p:pRg st="4" end="4"/>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9">
                                            <p:bg/>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9">
                                            <p:txEl>
                                              <p:pRg st="0" end="0"/>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9">
                                            <p:txEl>
                                              <p:pRg st="1" end="1"/>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10" grpId="0"/>
      <p:bldP spid="20" grpId="0" animBg="1"/>
      <p:bldP spid="2" grpId="0" uiExpand="1" build="p"/>
      <p:bldP spid="7" grpId="0" animBg="1"/>
      <p:bldP spid="18" grpId="0" uiExpand="1" build="p"/>
      <p:bldP spid="19" grpId="0" uiExpand="1"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1867942" y="-31294"/>
            <a:ext cx="4194687" cy="400110"/>
          </a:xfrm>
          <a:prstGeom prst="rect">
            <a:avLst/>
          </a:prstGeom>
          <a:noFill/>
        </p:spPr>
        <p:txBody>
          <a:bodyPr wrap="square" rtlCol="0">
            <a:spAutoFit/>
          </a:bodyPr>
          <a:lstStyle/>
          <a:p>
            <a:pPr lvl="0">
              <a:defRPr/>
            </a:pPr>
            <a:r>
              <a:rPr lang="en-AU" sz="2000" dirty="0">
                <a:solidFill>
                  <a:srgbClr val="FFFF00"/>
                </a:solidFill>
                <a:latin typeface="Times New Roman" panose="02020603050405020304" pitchFamily="18" charset="0"/>
                <a:cs typeface="Times New Roman" panose="02020603050405020304" pitchFamily="18" charset="0"/>
              </a:rPr>
              <a:t>2 mountains;  2 peoples;  2 covenants</a:t>
            </a:r>
            <a:endParaRPr lang="en-AU" sz="2000" dirty="0">
              <a:solidFill>
                <a:srgbClr val="FFFF00"/>
              </a:solidFill>
              <a:cs typeface="Times New Roman" panose="02020603050405020304" pitchFamily="18" charset="0"/>
            </a:endParaRPr>
          </a:p>
        </p:txBody>
      </p:sp>
      <p:sp>
        <p:nvSpPr>
          <p:cNvPr id="8" name="TextBox 7">
            <a:extLst>
              <a:ext uri="{FF2B5EF4-FFF2-40B4-BE49-F238E27FC236}">
                <a16:creationId xmlns:a16="http://schemas.microsoft.com/office/drawing/2014/main" id="{E27D5B19-7660-5827-0C43-8BE21B69EAC6}"/>
              </a:ext>
            </a:extLst>
          </p:cNvPr>
          <p:cNvSpPr txBox="1"/>
          <p:nvPr/>
        </p:nvSpPr>
        <p:spPr>
          <a:xfrm>
            <a:off x="0" y="285185"/>
            <a:ext cx="8091055"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1.  The Temporary Physical Status  </a:t>
            </a:r>
            <a:r>
              <a:rPr kumimoji="0" lang="en-AU" u="sng"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Vs</a:t>
            </a: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  The Eternal State</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0" name="TextBox 9">
            <a:extLst>
              <a:ext uri="{FF2B5EF4-FFF2-40B4-BE49-F238E27FC236}">
                <a16:creationId xmlns:a16="http://schemas.microsoft.com/office/drawing/2014/main" id="{90A22114-52BA-9EC2-EAAA-1474803FE15D}"/>
              </a:ext>
            </a:extLst>
          </p:cNvPr>
          <p:cNvSpPr txBox="1"/>
          <p:nvPr/>
        </p:nvSpPr>
        <p:spPr>
          <a:xfrm>
            <a:off x="5784574" y="15389"/>
            <a:ext cx="3126670"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But the Same Loving God</a:t>
            </a:r>
          </a:p>
        </p:txBody>
      </p:sp>
      <p:sp>
        <p:nvSpPr>
          <p:cNvPr id="2" name="TextBox 1">
            <a:extLst>
              <a:ext uri="{FF2B5EF4-FFF2-40B4-BE49-F238E27FC236}">
                <a16:creationId xmlns:a16="http://schemas.microsoft.com/office/drawing/2014/main" id="{2314EB0B-A922-D4B3-42F5-FFFDC74D80C7}"/>
              </a:ext>
            </a:extLst>
          </p:cNvPr>
          <p:cNvSpPr txBox="1"/>
          <p:nvPr/>
        </p:nvSpPr>
        <p:spPr>
          <a:xfrm>
            <a:off x="437322" y="548138"/>
            <a:ext cx="8706678"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Old Covenant was given at Mt Sinai.  A </a:t>
            </a:r>
            <a:r>
              <a:rPr lang="en-AU" u="sng" dirty="0">
                <a:solidFill>
                  <a:prstClr val="white"/>
                </a:solidFill>
                <a:latin typeface="Times New Roman" panose="02020603050405020304" pitchFamily="18" charset="0"/>
                <a:cs typeface="Times New Roman" panose="02020603050405020304" pitchFamily="18" charset="0"/>
              </a:rPr>
              <a:t>physical</a:t>
            </a:r>
            <a:r>
              <a:rPr lang="en-AU" dirty="0">
                <a:solidFill>
                  <a:prstClr val="white"/>
                </a:solidFill>
                <a:latin typeface="Times New Roman" panose="02020603050405020304" pitchFamily="18" charset="0"/>
                <a:cs typeface="Times New Roman" panose="02020603050405020304" pitchFamily="18" charset="0"/>
              </a:rPr>
              <a:t> experience that caused terror.</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Our experience of coming to know God, is by FAITH.</a:t>
            </a:r>
          </a:p>
        </p:txBody>
      </p:sp>
      <p:sp>
        <p:nvSpPr>
          <p:cNvPr id="7" name="TextBox 6">
            <a:extLst>
              <a:ext uri="{FF2B5EF4-FFF2-40B4-BE49-F238E27FC236}">
                <a16:creationId xmlns:a16="http://schemas.microsoft.com/office/drawing/2014/main" id="{03481BC0-5BD3-3D04-E016-07838A6E2AE3}"/>
              </a:ext>
            </a:extLst>
          </p:cNvPr>
          <p:cNvSpPr txBox="1"/>
          <p:nvPr/>
        </p:nvSpPr>
        <p:spPr>
          <a:xfrm>
            <a:off x="1232453" y="1194469"/>
            <a:ext cx="7568480" cy="646331"/>
          </a:xfrm>
          <a:prstGeom prst="rect">
            <a:avLst/>
          </a:prstGeom>
          <a:noFill/>
          <a:ln w="15875">
            <a:solidFill>
              <a:schemeClr val="bg1"/>
            </a:solidFill>
          </a:ln>
        </p:spPr>
        <p:txBody>
          <a:bodyPr wrap="square" rtlCol="0">
            <a:spAutoFit/>
          </a:bodyPr>
          <a:lstStyle/>
          <a:p>
            <a:pPr lvl="0" algn="ctr">
              <a:defRPr/>
            </a:pPr>
            <a:r>
              <a:rPr lang="en-AU" dirty="0">
                <a:solidFill>
                  <a:prstClr val="white"/>
                </a:solidFill>
                <a:latin typeface="Times New Roman" panose="02020603050405020304" pitchFamily="18" charset="0"/>
                <a:cs typeface="Times New Roman" panose="02020603050405020304" pitchFamily="18" charset="0"/>
              </a:rPr>
              <a:t>Physical “Signs” and “Wonders” are not the key to faith </a:t>
            </a:r>
            <a:r>
              <a:rPr lang="en-AU" u="sng" dirty="0">
                <a:solidFill>
                  <a:prstClr val="white"/>
                </a:solidFill>
                <a:latin typeface="Times New Roman" panose="02020603050405020304" pitchFamily="18" charset="0"/>
                <a:cs typeface="Times New Roman" panose="02020603050405020304" pitchFamily="18" charset="0"/>
              </a:rPr>
              <a:t>or</a:t>
            </a:r>
            <a:r>
              <a:rPr lang="en-AU" dirty="0">
                <a:solidFill>
                  <a:prstClr val="white"/>
                </a:solidFill>
                <a:latin typeface="Times New Roman" panose="02020603050405020304" pitchFamily="18" charset="0"/>
                <a:cs typeface="Times New Roman" panose="02020603050405020304" pitchFamily="18" charset="0"/>
              </a:rPr>
              <a:t> faithfulness.</a:t>
            </a:r>
          </a:p>
          <a:p>
            <a:pPr lvl="0" algn="ctr">
              <a:defRPr/>
            </a:pPr>
            <a:r>
              <a:rPr lang="en-AU" dirty="0">
                <a:solidFill>
                  <a:prstClr val="white"/>
                </a:solidFill>
                <a:latin typeface="Times New Roman" panose="02020603050405020304" pitchFamily="18" charset="0"/>
                <a:cs typeface="Times New Roman" panose="02020603050405020304" pitchFamily="18" charset="0"/>
              </a:rPr>
              <a:t>Believing that Jesus can do a miracle may not translate to a life-changing faith.</a:t>
            </a:r>
          </a:p>
        </p:txBody>
      </p:sp>
      <p:sp>
        <p:nvSpPr>
          <p:cNvPr id="18" name="TextBox 17">
            <a:extLst>
              <a:ext uri="{FF2B5EF4-FFF2-40B4-BE49-F238E27FC236}">
                <a16:creationId xmlns:a16="http://schemas.microsoft.com/office/drawing/2014/main" id="{60D11689-B4EA-00D9-FE48-C87D3DD868CC}"/>
              </a:ext>
            </a:extLst>
          </p:cNvPr>
          <p:cNvSpPr txBox="1"/>
          <p:nvPr/>
        </p:nvSpPr>
        <p:spPr>
          <a:xfrm>
            <a:off x="437322" y="1838859"/>
            <a:ext cx="8706678" cy="1477328"/>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call to faith in Jesus, is a call to that which is eternal</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When Jesus returns, God brings heaven to Earth (the heavenly Jerusalem)</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We look forward to that which does not yet exist.</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gathering of the “firstborn” – The children of God – Heirs to the Kingdom</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Only those who are enrolled/registered will enter.</a:t>
            </a:r>
          </a:p>
        </p:txBody>
      </p:sp>
      <p:sp>
        <p:nvSpPr>
          <p:cNvPr id="19" name="TextBox 18">
            <a:extLst>
              <a:ext uri="{FF2B5EF4-FFF2-40B4-BE49-F238E27FC236}">
                <a16:creationId xmlns:a16="http://schemas.microsoft.com/office/drawing/2014/main" id="{B9F2B1ED-8003-0D87-9A12-BD84A48269A5}"/>
              </a:ext>
            </a:extLst>
          </p:cNvPr>
          <p:cNvSpPr txBox="1"/>
          <p:nvPr/>
        </p:nvSpPr>
        <p:spPr>
          <a:xfrm>
            <a:off x="1073427" y="3294938"/>
            <a:ext cx="7568480" cy="923330"/>
          </a:xfrm>
          <a:prstGeom prst="rect">
            <a:avLst/>
          </a:prstGeom>
          <a:noFill/>
          <a:ln w="15875">
            <a:solidFill>
              <a:schemeClr val="bg1"/>
            </a:solidFill>
          </a:ln>
        </p:spPr>
        <p:txBody>
          <a:bodyPr wrap="square" rtlCol="0">
            <a:spAutoFit/>
          </a:bodyPr>
          <a:lstStyle/>
          <a:p>
            <a:pPr lvl="0" algn="ctr">
              <a:defRPr/>
            </a:pPr>
            <a:r>
              <a:rPr lang="en-AU" dirty="0">
                <a:solidFill>
                  <a:prstClr val="white"/>
                </a:solidFill>
                <a:latin typeface="Times New Roman" panose="02020603050405020304" pitchFamily="18" charset="0"/>
                <a:cs typeface="Times New Roman" panose="02020603050405020304" pitchFamily="18" charset="0"/>
              </a:rPr>
              <a:t>We do not fear meeting the Judge of all, for we have the righteousness of Christ.</a:t>
            </a:r>
          </a:p>
          <a:p>
            <a:pPr lvl="0" algn="ctr">
              <a:defRPr/>
            </a:pPr>
            <a:r>
              <a:rPr lang="en-AU" dirty="0">
                <a:solidFill>
                  <a:prstClr val="white"/>
                </a:solidFill>
                <a:latin typeface="Times New Roman" panose="02020603050405020304" pitchFamily="18" charset="0"/>
                <a:cs typeface="Times New Roman" panose="02020603050405020304" pitchFamily="18" charset="0"/>
              </a:rPr>
              <a:t>And on the day of His return, we will be perfected.  No longer subject to sin.</a:t>
            </a:r>
          </a:p>
          <a:p>
            <a:pPr marL="285750" lvl="0" indent="-285750" algn="r">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The Blood of Jesus is able to remove every trace of sin and guilt.</a:t>
            </a:r>
          </a:p>
        </p:txBody>
      </p:sp>
      <p:sp>
        <p:nvSpPr>
          <p:cNvPr id="3" name="TextBox 2">
            <a:extLst>
              <a:ext uri="{FF2B5EF4-FFF2-40B4-BE49-F238E27FC236}">
                <a16:creationId xmlns:a16="http://schemas.microsoft.com/office/drawing/2014/main" id="{20B1DC6F-03E8-9D26-EDDD-51130C473D18}"/>
              </a:ext>
            </a:extLst>
          </p:cNvPr>
          <p:cNvSpPr txBox="1"/>
          <p:nvPr/>
        </p:nvSpPr>
        <p:spPr>
          <a:xfrm>
            <a:off x="6627" y="4221080"/>
            <a:ext cx="2915478"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2.  The Awesomeness of God</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5" name="TextBox 4">
            <a:extLst>
              <a:ext uri="{FF2B5EF4-FFF2-40B4-BE49-F238E27FC236}">
                <a16:creationId xmlns:a16="http://schemas.microsoft.com/office/drawing/2014/main" id="{E75661EC-38B7-6CCE-99C6-61C25B2C56C4}"/>
              </a:ext>
            </a:extLst>
          </p:cNvPr>
          <p:cNvSpPr txBox="1"/>
          <p:nvPr/>
        </p:nvSpPr>
        <p:spPr>
          <a:xfrm>
            <a:off x="2902226" y="4222954"/>
            <a:ext cx="624177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Profoundly reverential.</a:t>
            </a:r>
            <a:r>
              <a:rPr lang="en-AU" sz="1600" dirty="0">
                <a:solidFill>
                  <a:schemeClr val="bg1"/>
                </a:solidFill>
                <a:latin typeface="Comic Sans MS" panose="030F0902030302020204" pitchFamily="66" charset="0"/>
                <a:cs typeface="Times New Roman" panose="02020603050405020304" pitchFamily="18" charset="0"/>
              </a:rPr>
              <a:t>    </a:t>
            </a:r>
            <a:r>
              <a:rPr lang="en-AU" sz="1600" b="1" baseline="30000" dirty="0">
                <a:solidFill>
                  <a:schemeClr val="bg1"/>
                </a:solidFill>
                <a:latin typeface="Comic Sans MS" panose="030F0902030302020204" pitchFamily="66" charset="0"/>
              </a:rPr>
              <a:t>29 </a:t>
            </a:r>
            <a:r>
              <a:rPr lang="en-AU" sz="1600" dirty="0">
                <a:solidFill>
                  <a:schemeClr val="bg1"/>
                </a:solidFill>
                <a:latin typeface="Comic Sans MS" panose="030F0902030302020204" pitchFamily="66" charset="0"/>
              </a:rPr>
              <a:t>for our God is a consuming fire. </a:t>
            </a:r>
            <a:r>
              <a:rPr lang="en-AU" sz="1600" dirty="0">
                <a:solidFill>
                  <a:schemeClr val="bg1"/>
                </a:solidFill>
                <a:latin typeface="Comic Sans MS" panose="030F0902030302020204" pitchFamily="66" charset="0"/>
                <a:cs typeface="Times New Roman" panose="02020603050405020304" pitchFamily="18" charset="0"/>
              </a:rPr>
              <a:t>  </a:t>
            </a:r>
          </a:p>
        </p:txBody>
      </p:sp>
      <p:sp>
        <p:nvSpPr>
          <p:cNvPr id="6" name="TextBox 5">
            <a:extLst>
              <a:ext uri="{FF2B5EF4-FFF2-40B4-BE49-F238E27FC236}">
                <a16:creationId xmlns:a16="http://schemas.microsoft.com/office/drawing/2014/main" id="{CFBB73A2-0F59-8751-D13E-07A73B6F0F07}"/>
              </a:ext>
            </a:extLst>
          </p:cNvPr>
          <p:cNvSpPr txBox="1"/>
          <p:nvPr/>
        </p:nvSpPr>
        <p:spPr>
          <a:xfrm>
            <a:off x="437321" y="4468120"/>
            <a:ext cx="8700051"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We worship the same God who struck terror into those who encountered Him.</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When He returns, the universe will be shaken.  </a:t>
            </a:r>
            <a:endParaRPr lang="en-AU" dirty="0">
              <a:solidFill>
                <a:schemeClr val="bg1"/>
              </a:solidFill>
              <a:latin typeface="Comic Sans MS" panose="030F0902030302020204" pitchFamily="66" charset="0"/>
              <a:cs typeface="Times New Roman" panose="02020603050405020304" pitchFamily="18" charset="0"/>
            </a:endParaRPr>
          </a:p>
        </p:txBody>
      </p:sp>
      <p:sp>
        <p:nvSpPr>
          <p:cNvPr id="9" name="TextBox 8">
            <a:extLst>
              <a:ext uri="{FF2B5EF4-FFF2-40B4-BE49-F238E27FC236}">
                <a16:creationId xmlns:a16="http://schemas.microsoft.com/office/drawing/2014/main" id="{A0AD845F-EE63-7FF7-0CC6-1689978EA4A7}"/>
              </a:ext>
            </a:extLst>
          </p:cNvPr>
          <p:cNvSpPr txBox="1"/>
          <p:nvPr/>
        </p:nvSpPr>
        <p:spPr>
          <a:xfrm>
            <a:off x="-6625" y="4976454"/>
            <a:ext cx="2908851"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3.  The Holiness of Worship</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1" name="TextBox 10">
            <a:extLst>
              <a:ext uri="{FF2B5EF4-FFF2-40B4-BE49-F238E27FC236}">
                <a16:creationId xmlns:a16="http://schemas.microsoft.com/office/drawing/2014/main" id="{1CD52A84-C0EF-C603-2537-27D0B4229146}"/>
              </a:ext>
            </a:extLst>
          </p:cNvPr>
          <p:cNvSpPr txBox="1"/>
          <p:nvPr/>
        </p:nvSpPr>
        <p:spPr>
          <a:xfrm>
            <a:off x="2657061" y="4976454"/>
            <a:ext cx="6486939" cy="338554"/>
          </a:xfrm>
          <a:prstGeom prst="rect">
            <a:avLst/>
          </a:prstGeom>
          <a:noFill/>
        </p:spPr>
        <p:txBody>
          <a:bodyPr wrap="square" rtlCol="0">
            <a:spAutoFit/>
          </a:bodyPr>
          <a:lstStyle/>
          <a:p>
            <a:pPr marL="180975" lvl="0" indent="-180975">
              <a:buFont typeface="Arial" panose="020B0604020202020204" pitchFamily="34" charset="0"/>
              <a:buChar char="•"/>
              <a:defRPr/>
            </a:pPr>
            <a:r>
              <a:rPr lang="en-AU" sz="1600" dirty="0">
                <a:solidFill>
                  <a:prstClr val="white"/>
                </a:solidFill>
                <a:latin typeface="Comic Sans MS" panose="030F0902030302020204" pitchFamily="66" charset="0"/>
                <a:cs typeface="Times New Roman" panose="02020603050405020304" pitchFamily="18" charset="0"/>
              </a:rPr>
              <a:t>acceptable worship, with reverence and awe.</a:t>
            </a:r>
            <a:endParaRPr lang="en-AU" sz="1600" dirty="0">
              <a:solidFill>
                <a:schemeClr val="bg1"/>
              </a:solidFill>
              <a:latin typeface="Comic Sans MS" panose="030F0902030302020204" pitchFamily="66" charset="0"/>
              <a:cs typeface="Times New Roman" panose="02020603050405020304" pitchFamily="18" charset="0"/>
            </a:endParaRPr>
          </a:p>
        </p:txBody>
      </p:sp>
      <p:sp>
        <p:nvSpPr>
          <p:cNvPr id="12" name="TextBox 11">
            <a:extLst>
              <a:ext uri="{FF2B5EF4-FFF2-40B4-BE49-F238E27FC236}">
                <a16:creationId xmlns:a16="http://schemas.microsoft.com/office/drawing/2014/main" id="{F9F043F5-1278-B23A-BAAD-7112A722EA98}"/>
              </a:ext>
            </a:extLst>
          </p:cNvPr>
          <p:cNvSpPr txBox="1"/>
          <p:nvPr/>
        </p:nvSpPr>
        <p:spPr>
          <a:xfrm>
            <a:off x="437321" y="5236746"/>
            <a:ext cx="8700051"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personal holiness.  If Jesus died to set us free from sin, let us not continue in sin.</a:t>
            </a:r>
          </a:p>
        </p:txBody>
      </p:sp>
    </p:spTree>
    <p:extLst>
      <p:ext uri="{BB962C8B-B14F-4D97-AF65-F5344CB8AC3E}">
        <p14:creationId xmlns:p14="http://schemas.microsoft.com/office/powerpoint/2010/main" val="34977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1" grpId="0"/>
      <p:bldP spid="12"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l">
          <a:defRPr dirty="0">
            <a:solidFill>
              <a:schemeClr val="bg1"/>
            </a:solidFill>
            <a:latin typeface="Times New Roman" panose="02020603050405020304" pitchFamily="18" charset="0"/>
            <a:cs typeface="Times New Roman" panose="02020603050405020304" pitchFamily="18" charset="0"/>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27359</TotalTime>
  <Words>918</Words>
  <Application>Microsoft Macintosh PowerPoint</Application>
  <PresentationFormat>On-screen Show (16:10)</PresentationFormat>
  <Paragraphs>55</Paragraphs>
  <Slides>5</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Aptos</vt:lpstr>
      <vt:lpstr>Arial</vt:lpstr>
      <vt:lpstr>Calibri</vt:lpstr>
      <vt:lpstr>Comic Sans MS</vt:lpstr>
      <vt:lpstr>Times New Roman</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Brumpton</dc:creator>
  <cp:lastModifiedBy>Michael Brumpton</cp:lastModifiedBy>
  <cp:revision>356</cp:revision>
  <cp:lastPrinted>2025-10-10T08:23:11Z</cp:lastPrinted>
  <dcterms:created xsi:type="dcterms:W3CDTF">2024-07-12T04:24:48Z</dcterms:created>
  <dcterms:modified xsi:type="dcterms:W3CDTF">2025-10-10T08:26:29Z</dcterms:modified>
</cp:coreProperties>
</file>